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270" r:id="rId4"/>
    <p:sldId id="271" r:id="rId5"/>
    <p:sldId id="272" r:id="rId6"/>
    <p:sldId id="282" r:id="rId7"/>
    <p:sldId id="283" r:id="rId8"/>
    <p:sldId id="284" r:id="rId9"/>
    <p:sldId id="273" r:id="rId10"/>
    <p:sldId id="274" r:id="rId11"/>
    <p:sldId id="275" r:id="rId12"/>
    <p:sldId id="276" r:id="rId13"/>
    <p:sldId id="277" r:id="rId14"/>
    <p:sldId id="278" r:id="rId15"/>
    <p:sldId id="279" r:id="rId16"/>
    <p:sldId id="280" r:id="rId17"/>
    <p:sldId id="281" r:id="rId18"/>
    <p:sldId id="285"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567" y="0"/>
            <a:ext cx="1278465" cy="1278465"/>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3706283" y="1867289"/>
            <a:ext cx="7724775" cy="2677656"/>
          </a:xfrm>
          <a:prstGeom prst="rect">
            <a:avLst/>
          </a:prstGeom>
          <a:solidFill>
            <a:srgbClr val="3B3B3B"/>
          </a:solidFill>
        </p:spPr>
        <p:txBody>
          <a:bodyPr wrap="square" rtlCol="0">
            <a:spAutoFit/>
          </a:bodyPr>
          <a:lstStyle/>
          <a:p>
            <a:r>
              <a:rPr lang="en-US" sz="3200" b="1" i="0" dirty="0">
                <a:solidFill>
                  <a:schemeClr val="bg2"/>
                </a:solidFill>
                <a:effectLst/>
                <a:latin typeface="Helvetica Neue"/>
              </a:rPr>
              <a:t>G2M insight for Cab Investment firm</a:t>
            </a:r>
          </a:p>
          <a:p>
            <a:endParaRPr lang="en-US" sz="4000" dirty="0">
              <a:solidFill>
                <a:schemeClr val="bg2"/>
              </a:solidFill>
            </a:endParaRPr>
          </a:p>
          <a:p>
            <a:r>
              <a:rPr lang="en-US" sz="4000" dirty="0">
                <a:solidFill>
                  <a:schemeClr val="bg2"/>
                </a:solidFill>
              </a:rPr>
              <a:t>Abishek James</a:t>
            </a:r>
          </a:p>
          <a:p>
            <a:endParaRPr lang="en-US" sz="2800" b="1" dirty="0">
              <a:solidFill>
                <a:schemeClr val="bg2"/>
              </a:solidFill>
            </a:endParaRPr>
          </a:p>
          <a:p>
            <a:r>
              <a:rPr lang="en-US" sz="2800" b="1" dirty="0">
                <a:solidFill>
                  <a:schemeClr val="bg2"/>
                </a:solidFill>
              </a:rPr>
              <a:t>20 March 2023</a:t>
            </a:r>
          </a:p>
        </p:txBody>
      </p:sp>
      <p:pic>
        <p:nvPicPr>
          <p:cNvPr id="5" name="Picture 4">
            <a:extLst>
              <a:ext uri="{FF2B5EF4-FFF2-40B4-BE49-F238E27FC236}">
                <a16:creationId xmlns:a16="http://schemas.microsoft.com/office/drawing/2014/main" id="{5D370794-8356-AB94-6C40-C0C3F3A53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42" y="1724024"/>
            <a:ext cx="2732091" cy="314113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No of Users</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829734" y="1811871"/>
            <a:ext cx="3877732" cy="4758266"/>
          </a:xfrm>
        </p:spPr>
        <p:txBody>
          <a:bodyPr vert="vert270">
            <a:normAutofit/>
          </a:bodyPr>
          <a:lstStyle/>
          <a:p>
            <a:pPr marL="342900" indent="-342900" algn="just">
              <a:buFont typeface="Wingdings" panose="05000000000000000000" pitchFamily="2" charset="2"/>
              <a:buChar char="Ø"/>
            </a:pPr>
            <a:r>
              <a:rPr lang="en-US" sz="2000" b="0" i="0" dirty="0">
                <a:solidFill>
                  <a:schemeClr val="tx1">
                    <a:lumMod val="85000"/>
                    <a:lumOff val="15000"/>
                  </a:schemeClr>
                </a:solidFill>
                <a:effectLst/>
                <a:latin typeface="Sitka Subheading" panose="02000505000000020004" pitchFamily="2" charset="0"/>
              </a:rPr>
              <a:t>From the pie chart it is evident that Number of yellow cab users are more than pink cab.</a:t>
            </a:r>
          </a:p>
          <a:p>
            <a:pPr marL="342900" indent="-342900" algn="just">
              <a:buFont typeface="Wingdings" panose="05000000000000000000" pitchFamily="2" charset="2"/>
              <a:buChar char="Ø"/>
            </a:pPr>
            <a:r>
              <a:rPr lang="en-US" sz="2000" dirty="0">
                <a:solidFill>
                  <a:schemeClr val="tx1">
                    <a:lumMod val="85000"/>
                    <a:lumOff val="15000"/>
                  </a:schemeClr>
                </a:solidFill>
                <a:latin typeface="Sitka Subheading" panose="02000505000000020004" pitchFamily="2" charset="0"/>
              </a:rPr>
              <a:t>For Pink cab it is 42 % while Yellow cab has 57 %.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6" name="Picture 5">
            <a:extLst>
              <a:ext uri="{FF2B5EF4-FFF2-40B4-BE49-F238E27FC236}">
                <a16:creationId xmlns:a16="http://schemas.microsoft.com/office/drawing/2014/main" id="{CAFE3581-E3FA-B883-D4F5-D4952E337CE8}"/>
              </a:ext>
            </a:extLst>
          </p:cNvPr>
          <p:cNvPicPr>
            <a:picLocks noChangeAspect="1"/>
          </p:cNvPicPr>
          <p:nvPr/>
        </p:nvPicPr>
        <p:blipFill rotWithShape="1">
          <a:blip r:embed="rId3">
            <a:extLst>
              <a:ext uri="{28A0092B-C50C-407E-A947-70E740481C1C}">
                <a14:useLocalDpi xmlns:a14="http://schemas.microsoft.com/office/drawing/2010/main" val="0"/>
              </a:ext>
            </a:extLst>
          </a:blip>
          <a:srcRect l="25347" t="29612" r="21458" b="6120"/>
          <a:stretch/>
        </p:blipFill>
        <p:spPr>
          <a:xfrm>
            <a:off x="5926667" y="2050377"/>
            <a:ext cx="6002867" cy="4079493"/>
          </a:xfrm>
          <a:prstGeom prst="rect">
            <a:avLst/>
          </a:prstGeom>
        </p:spPr>
      </p:pic>
    </p:spTree>
    <p:extLst>
      <p:ext uri="{BB962C8B-B14F-4D97-AF65-F5344CB8AC3E}">
        <p14:creationId xmlns:p14="http://schemas.microsoft.com/office/powerpoint/2010/main" val="15840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Profit Margin</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7095065" y="1659472"/>
            <a:ext cx="3344336" cy="5850466"/>
          </a:xfrm>
        </p:spPr>
        <p:txBody>
          <a:bodyPr vert="vert270">
            <a:normAutofit/>
          </a:bodyPr>
          <a:lstStyle/>
          <a:p>
            <a:pPr marL="342900" indent="-342900" algn="just">
              <a:buFont typeface="Wingdings" panose="05000000000000000000" pitchFamily="2" charset="2"/>
              <a:buChar char="Ø"/>
            </a:pPr>
            <a:r>
              <a:rPr lang="en-US" sz="2000" b="0" i="0" dirty="0">
                <a:solidFill>
                  <a:srgbClr val="000000"/>
                </a:solidFill>
                <a:effectLst/>
                <a:latin typeface="Sitka Subheading" panose="02000505000000020004" pitchFamily="2" charset="0"/>
              </a:rPr>
              <a:t>In contrast to the Pink cab, the Yellow cab has a higher profit margin.</a:t>
            </a:r>
          </a:p>
          <a:p>
            <a:pPr marL="342900" indent="-342900" algn="just">
              <a:buFont typeface="Wingdings" panose="05000000000000000000" pitchFamily="2" charset="2"/>
              <a:buChar char="Ø"/>
            </a:pPr>
            <a:r>
              <a:rPr lang="en-US" sz="2000" dirty="0">
                <a:solidFill>
                  <a:srgbClr val="000000"/>
                </a:solidFill>
                <a:latin typeface="Sitka Subheading" panose="02000505000000020004" pitchFamily="2" charset="0"/>
              </a:rPr>
              <a:t>In x-axis the cost of the trip and on y-axis price charged.</a:t>
            </a:r>
          </a:p>
          <a:p>
            <a:pPr marL="342900" indent="-342900" algn="just">
              <a:buFont typeface="Wingdings" panose="05000000000000000000" pitchFamily="2" charset="2"/>
              <a:buChar char="Ø"/>
            </a:pPr>
            <a:r>
              <a:rPr lang="en-US" sz="2000" dirty="0">
                <a:solidFill>
                  <a:srgbClr val="000000"/>
                </a:solidFill>
                <a:latin typeface="Sitka Subheading" panose="02000505000000020004" pitchFamily="2" charset="0"/>
              </a:rPr>
              <a:t>This bar graph shows Revenue as well as profit are more in Yellow cab. </a:t>
            </a:r>
            <a:endParaRPr lang="en-US" sz="2000" dirty="0">
              <a:solidFill>
                <a:srgbClr val="FF6600"/>
              </a:solidFill>
              <a:latin typeface="Sitka Subheading" panose="02000505000000020004" pitchFamily="2" charset="0"/>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7" name="Picture 6">
            <a:extLst>
              <a:ext uri="{FF2B5EF4-FFF2-40B4-BE49-F238E27FC236}">
                <a16:creationId xmlns:a16="http://schemas.microsoft.com/office/drawing/2014/main" id="{54FD6424-D450-73F2-07F5-AC3480C60ED1}"/>
              </a:ext>
            </a:extLst>
          </p:cNvPr>
          <p:cNvPicPr>
            <a:picLocks noChangeAspect="1"/>
          </p:cNvPicPr>
          <p:nvPr/>
        </p:nvPicPr>
        <p:blipFill rotWithShape="1">
          <a:blip r:embed="rId3">
            <a:extLst>
              <a:ext uri="{28A0092B-C50C-407E-A947-70E740481C1C}">
                <a14:useLocalDpi xmlns:a14="http://schemas.microsoft.com/office/drawing/2010/main" val="0"/>
              </a:ext>
            </a:extLst>
          </a:blip>
          <a:srcRect l="20278" t="38025" r="51528" b="13016"/>
          <a:stretch/>
        </p:blipFill>
        <p:spPr>
          <a:xfrm>
            <a:off x="838200" y="1994123"/>
            <a:ext cx="4758265" cy="4647762"/>
          </a:xfrm>
          <a:prstGeom prst="rect">
            <a:avLst/>
          </a:prstGeom>
        </p:spPr>
      </p:pic>
    </p:spTree>
    <p:extLst>
      <p:ext uri="{BB962C8B-B14F-4D97-AF65-F5344CB8AC3E}">
        <p14:creationId xmlns:p14="http://schemas.microsoft.com/office/powerpoint/2010/main" val="245111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Profit in Year </a:t>
            </a:r>
            <a:br>
              <a:rPr lang="en-US" sz="5400" b="1" dirty="0">
                <a:solidFill>
                  <a:srgbClr val="FF6600"/>
                </a:solidFill>
              </a:rPr>
            </a:br>
            <a:r>
              <a:rPr lang="en-US" sz="1600" b="1" i="1" dirty="0">
                <a:solidFill>
                  <a:schemeClr val="bg1"/>
                </a:solidFill>
                <a:effectLst/>
                <a:latin typeface="Lato Extended"/>
              </a:rPr>
              <a:t>Time period of data is from 2016 </a:t>
            </a:r>
            <a:r>
              <a:rPr lang="en-US" sz="1600" b="0" i="1" dirty="0">
                <a:solidFill>
                  <a:schemeClr val="bg1"/>
                </a:solidFill>
                <a:effectLst/>
                <a:latin typeface="Lato Extended"/>
              </a:rPr>
              <a:t>to</a:t>
            </a:r>
            <a:r>
              <a:rPr lang="en-US" sz="1600" b="1" i="1" dirty="0">
                <a:solidFill>
                  <a:schemeClr val="bg1"/>
                </a:solidFill>
                <a:effectLst/>
                <a:latin typeface="Lato Extended"/>
              </a:rPr>
              <a:t> 2018</a:t>
            </a:r>
            <a:r>
              <a:rPr lang="en-US" sz="1600" b="1" i="0" dirty="0">
                <a:solidFill>
                  <a:schemeClr val="bg1"/>
                </a:solidFill>
                <a:effectLst/>
                <a:latin typeface="Lato Extended"/>
              </a:rPr>
              <a:t>. </a:t>
            </a:r>
            <a:endParaRPr lang="en-US" sz="5400" b="1" dirty="0">
              <a:solidFill>
                <a:schemeClr val="bg1"/>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376768" y="2264837"/>
            <a:ext cx="3877732" cy="3852333"/>
          </a:xfrm>
        </p:spPr>
        <p:txBody>
          <a:bodyPr vert="vert270">
            <a:normAutofit/>
          </a:bodyPr>
          <a:lstStyle/>
          <a:p>
            <a:pPr algn="l"/>
            <a:r>
              <a:rPr lang="en-US" sz="2000" b="0" i="0" dirty="0">
                <a:solidFill>
                  <a:srgbClr val="000000"/>
                </a:solidFill>
                <a:effectLst/>
                <a:latin typeface="Sitka Subheading" panose="02000505000000020004" pitchFamily="2" charset="0"/>
              </a:rPr>
              <a:t>From the line graph we can conclude</a:t>
            </a:r>
          </a:p>
          <a:p>
            <a:pPr algn="l">
              <a:buFont typeface="Arial" panose="020B0604020202020204" pitchFamily="34" charset="0"/>
              <a:buChar char="•"/>
            </a:pPr>
            <a:r>
              <a:rPr lang="en-US" sz="2000" b="0" i="0" dirty="0">
                <a:solidFill>
                  <a:srgbClr val="000000"/>
                </a:solidFill>
                <a:effectLst/>
                <a:latin typeface="Sitka Subheading" panose="02000505000000020004" pitchFamily="2" charset="0"/>
              </a:rPr>
              <a:t>In comparison to 2018, both companies' profits were higher in 2016.</a:t>
            </a:r>
          </a:p>
          <a:p>
            <a:pPr algn="l">
              <a:buFont typeface="Arial" panose="020B0604020202020204" pitchFamily="34" charset="0"/>
              <a:buChar char="•"/>
            </a:pPr>
            <a:r>
              <a:rPr lang="en-US" sz="2000" b="0" i="0" dirty="0">
                <a:solidFill>
                  <a:srgbClr val="000000"/>
                </a:solidFill>
                <a:effectLst/>
                <a:latin typeface="Sitka Subheading" panose="02000505000000020004" pitchFamily="2" charset="0"/>
              </a:rPr>
              <a:t>In the year 2018, PINK cab had higher profits than YELLOW cab.</a:t>
            </a:r>
          </a:p>
          <a:p>
            <a:pPr algn="l">
              <a:buFont typeface="Arial" panose="020B0604020202020204" pitchFamily="34" charset="0"/>
              <a:buChar char="•"/>
            </a:pPr>
            <a:r>
              <a:rPr lang="en-US" sz="2000" b="0" i="0" dirty="0">
                <a:solidFill>
                  <a:srgbClr val="000000"/>
                </a:solidFill>
                <a:effectLst/>
                <a:latin typeface="Sitka Subheading" panose="02000505000000020004" pitchFamily="2" charset="0"/>
              </a:rPr>
              <a:t>From 2016 to 2017, the profit margin stayed consistent and it was dropped after 2017.</a:t>
            </a:r>
          </a:p>
          <a:p>
            <a:pPr marL="342900" indent="-342900" algn="just">
              <a:buFont typeface="Wingdings" panose="05000000000000000000" pitchFamily="2" charset="2"/>
              <a:buChar char="Ø"/>
            </a:pPr>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7" name="Picture 6">
            <a:extLst>
              <a:ext uri="{FF2B5EF4-FFF2-40B4-BE49-F238E27FC236}">
                <a16:creationId xmlns:a16="http://schemas.microsoft.com/office/drawing/2014/main" id="{56129EFF-CFB4-781A-07BF-7A7A54C09D61}"/>
              </a:ext>
            </a:extLst>
          </p:cNvPr>
          <p:cNvPicPr>
            <a:picLocks noChangeAspect="1"/>
          </p:cNvPicPr>
          <p:nvPr/>
        </p:nvPicPr>
        <p:blipFill rotWithShape="1">
          <a:blip r:embed="rId3">
            <a:extLst>
              <a:ext uri="{28A0092B-C50C-407E-A947-70E740481C1C}">
                <a14:useLocalDpi xmlns:a14="http://schemas.microsoft.com/office/drawing/2010/main" val="0"/>
              </a:ext>
            </a:extLst>
          </a:blip>
          <a:srcRect l="20347" t="34074" r="22153" b="10617"/>
          <a:stretch/>
        </p:blipFill>
        <p:spPr>
          <a:xfrm>
            <a:off x="4305321" y="2167474"/>
            <a:ext cx="7886680" cy="4267193"/>
          </a:xfrm>
          <a:prstGeom prst="rect">
            <a:avLst/>
          </a:prstGeom>
        </p:spPr>
      </p:pic>
    </p:spTree>
    <p:extLst>
      <p:ext uri="{BB962C8B-B14F-4D97-AF65-F5344CB8AC3E}">
        <p14:creationId xmlns:p14="http://schemas.microsoft.com/office/powerpoint/2010/main" val="302484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Profit in Month</a:t>
            </a:r>
            <a:br>
              <a:rPr lang="en-US" sz="5400" b="1" dirty="0">
                <a:solidFill>
                  <a:srgbClr val="FF6600"/>
                </a:solidFill>
              </a:rPr>
            </a:br>
            <a:r>
              <a:rPr lang="en-US" sz="1600" b="1" i="1" dirty="0">
                <a:solidFill>
                  <a:schemeClr val="bg1"/>
                </a:solidFill>
                <a:effectLst/>
                <a:latin typeface="Lato Extended"/>
              </a:rPr>
              <a:t>Time period of data is from31/01/2016 </a:t>
            </a:r>
            <a:r>
              <a:rPr lang="en-US" sz="1600" b="0" i="1" dirty="0">
                <a:solidFill>
                  <a:schemeClr val="bg1"/>
                </a:solidFill>
                <a:effectLst/>
                <a:latin typeface="Lato Extended"/>
              </a:rPr>
              <a:t>to</a:t>
            </a:r>
            <a:r>
              <a:rPr lang="en-US" sz="1600" b="1" i="1" dirty="0">
                <a:solidFill>
                  <a:schemeClr val="bg1"/>
                </a:solidFill>
                <a:effectLst/>
                <a:latin typeface="Lato Extended"/>
              </a:rPr>
              <a:t> 31/12/2018</a:t>
            </a:r>
            <a:r>
              <a:rPr lang="en-US" sz="1600" b="1" i="0" dirty="0">
                <a:solidFill>
                  <a:schemeClr val="bg1"/>
                </a:solidFill>
                <a:effectLst/>
                <a:latin typeface="Lato Extended"/>
              </a:rPr>
              <a:t>. </a:t>
            </a:r>
            <a:endParaRPr lang="en-US" sz="5400" b="1" dirty="0">
              <a:solidFill>
                <a:schemeClr val="bg1"/>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135469" y="2506136"/>
            <a:ext cx="4605862" cy="4097866"/>
          </a:xfrm>
        </p:spPr>
        <p:txBody>
          <a:bodyPr vert="vert270">
            <a:normAutofit/>
          </a:bodyPr>
          <a:lstStyle/>
          <a:p>
            <a:pPr algn="l"/>
            <a:r>
              <a:rPr lang="en-US" sz="2000" dirty="0">
                <a:solidFill>
                  <a:srgbClr val="000000"/>
                </a:solidFill>
                <a:latin typeface="Sitka Subheading" panose="02000505000000020004" pitchFamily="2" charset="0"/>
              </a:rPr>
              <a:t>From the line graph we can conclude:</a:t>
            </a:r>
          </a:p>
          <a:p>
            <a:pPr algn="l">
              <a:buFont typeface="Arial" panose="020B0604020202020204" pitchFamily="34" charset="0"/>
              <a:buChar char="•"/>
            </a:pPr>
            <a:r>
              <a:rPr lang="en-US" sz="2000" dirty="0">
                <a:solidFill>
                  <a:srgbClr val="000000"/>
                </a:solidFill>
                <a:latin typeface="Sitka Subheading" panose="02000505000000020004" pitchFamily="2" charset="0"/>
              </a:rPr>
              <a:t>The middle of the year appears to have been profitable for YELLOW cab.</a:t>
            </a:r>
          </a:p>
          <a:p>
            <a:pPr algn="l">
              <a:buFont typeface="Arial" panose="020B0604020202020204" pitchFamily="34" charset="0"/>
              <a:buChar char="•"/>
            </a:pPr>
            <a:r>
              <a:rPr lang="en-US" sz="2000" dirty="0">
                <a:solidFill>
                  <a:srgbClr val="000000"/>
                </a:solidFill>
                <a:latin typeface="Sitka Subheading" panose="02000505000000020004" pitchFamily="2" charset="0"/>
              </a:rPr>
              <a:t>PINK Cab has made more profit at the beginning and end of the year.</a:t>
            </a:r>
          </a:p>
          <a:p>
            <a:pPr algn="l">
              <a:buFont typeface="Arial" panose="020B0604020202020204" pitchFamily="34" charset="0"/>
              <a:buChar char="•"/>
            </a:pPr>
            <a:r>
              <a:rPr lang="en-US" sz="2000" dirty="0">
                <a:solidFill>
                  <a:srgbClr val="000000"/>
                </a:solidFill>
                <a:latin typeface="Sitka Subheading" panose="02000505000000020004" pitchFamily="2" charset="0"/>
              </a:rPr>
              <a:t>In pink cab, profit was going up and down consistently while in yellow cab it was declined over the months and later it went up.</a:t>
            </a:r>
          </a:p>
          <a:p>
            <a:pPr algn="l"/>
            <a:endParaRPr lang="en-US" sz="2000" b="0" i="0" dirty="0">
              <a:solidFill>
                <a:srgbClr val="000000"/>
              </a:solidFill>
              <a:effectLst/>
              <a:latin typeface="Helvetica Neue"/>
            </a:endParaRPr>
          </a:p>
          <a:p>
            <a:pPr marL="342900" indent="-342900" algn="just">
              <a:buFont typeface="Wingdings" panose="05000000000000000000" pitchFamily="2" charset="2"/>
              <a:buChar char="Ø"/>
            </a:pPr>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6" name="Picture 5">
            <a:extLst>
              <a:ext uri="{FF2B5EF4-FFF2-40B4-BE49-F238E27FC236}">
                <a16:creationId xmlns:a16="http://schemas.microsoft.com/office/drawing/2014/main" id="{6E6F14E8-BA2B-9373-8EF6-3FBD74F467EB}"/>
              </a:ext>
            </a:extLst>
          </p:cNvPr>
          <p:cNvPicPr>
            <a:picLocks noChangeAspect="1"/>
          </p:cNvPicPr>
          <p:nvPr/>
        </p:nvPicPr>
        <p:blipFill rotWithShape="1">
          <a:blip r:embed="rId3">
            <a:extLst>
              <a:ext uri="{28A0092B-C50C-407E-A947-70E740481C1C}">
                <a14:useLocalDpi xmlns:a14="http://schemas.microsoft.com/office/drawing/2010/main" val="0"/>
              </a:ext>
            </a:extLst>
          </a:blip>
          <a:srcRect l="19930" t="34443" r="21180" b="10743"/>
          <a:stretch/>
        </p:blipFill>
        <p:spPr>
          <a:xfrm>
            <a:off x="4766733" y="2313624"/>
            <a:ext cx="7391400" cy="3870029"/>
          </a:xfrm>
          <a:prstGeom prst="rect">
            <a:avLst/>
          </a:prstGeom>
        </p:spPr>
      </p:pic>
    </p:spTree>
    <p:extLst>
      <p:ext uri="{BB962C8B-B14F-4D97-AF65-F5344CB8AC3E}">
        <p14:creationId xmlns:p14="http://schemas.microsoft.com/office/powerpoint/2010/main" val="222082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6"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KM Travelled Distribution</a:t>
            </a:r>
            <a:br>
              <a:rPr lang="en-US" sz="5400" b="1" dirty="0">
                <a:solidFill>
                  <a:srgbClr val="FF6600"/>
                </a:solidFill>
              </a:rPr>
            </a:br>
            <a:r>
              <a:rPr lang="en-US" sz="1600" b="1" i="1" dirty="0">
                <a:solidFill>
                  <a:schemeClr val="bg1"/>
                </a:solidFill>
                <a:effectLst/>
                <a:latin typeface="Lato Extended"/>
              </a:rPr>
              <a:t>Number of km travelled in both cabs</a:t>
            </a:r>
            <a:r>
              <a:rPr lang="en-US" sz="1600" b="1" i="0" dirty="0">
                <a:solidFill>
                  <a:schemeClr val="bg1"/>
                </a:solidFill>
                <a:effectLst/>
                <a:latin typeface="Lato Extended"/>
              </a:rPr>
              <a:t>. </a:t>
            </a:r>
            <a:endParaRPr lang="en-US" sz="5400" b="1" dirty="0">
              <a:solidFill>
                <a:schemeClr val="bg1"/>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sp>
        <p:nvSpPr>
          <p:cNvPr id="7" name="Subtitle 6">
            <a:extLst>
              <a:ext uri="{FF2B5EF4-FFF2-40B4-BE49-F238E27FC236}">
                <a16:creationId xmlns:a16="http://schemas.microsoft.com/office/drawing/2014/main" id="{47F54297-0C9B-1563-18CA-616638B91EA3}"/>
              </a:ext>
            </a:extLst>
          </p:cNvPr>
          <p:cNvSpPr>
            <a:spLocks noGrp="1"/>
          </p:cNvSpPr>
          <p:nvPr>
            <p:ph type="subTitle" idx="1"/>
          </p:nvPr>
        </p:nvSpPr>
        <p:spPr>
          <a:xfrm>
            <a:off x="2844799" y="5892801"/>
            <a:ext cx="6544733" cy="279400"/>
          </a:xfrm>
        </p:spPr>
        <p:txBody>
          <a:bodyPr>
            <a:normAutofit fontScale="85000" lnSpcReduction="10000"/>
          </a:bodyPr>
          <a:lstStyle/>
          <a:p>
            <a:r>
              <a:rPr lang="en-US" sz="1800" b="0" i="0" dirty="0">
                <a:solidFill>
                  <a:srgbClr val="000000"/>
                </a:solidFill>
                <a:effectLst/>
                <a:latin typeface="Helvetica Neue"/>
              </a:rPr>
              <a:t>Most of the rides are in the range of approximately 2 to 48 KM.</a:t>
            </a:r>
            <a:endParaRPr lang="en-IN" sz="1800" dirty="0"/>
          </a:p>
        </p:txBody>
      </p:sp>
      <p:pic>
        <p:nvPicPr>
          <p:cNvPr id="9" name="Picture 8">
            <a:extLst>
              <a:ext uri="{FF2B5EF4-FFF2-40B4-BE49-F238E27FC236}">
                <a16:creationId xmlns:a16="http://schemas.microsoft.com/office/drawing/2014/main" id="{0CFEF994-50B8-A235-2E46-0B92105BAEFB}"/>
              </a:ext>
            </a:extLst>
          </p:cNvPr>
          <p:cNvPicPr>
            <a:picLocks noChangeAspect="1"/>
          </p:cNvPicPr>
          <p:nvPr/>
        </p:nvPicPr>
        <p:blipFill rotWithShape="1">
          <a:blip r:embed="rId3">
            <a:extLst>
              <a:ext uri="{28A0092B-C50C-407E-A947-70E740481C1C}">
                <a14:useLocalDpi xmlns:a14="http://schemas.microsoft.com/office/drawing/2010/main" val="0"/>
              </a:ext>
            </a:extLst>
          </a:blip>
          <a:srcRect l="18333" t="43951" r="15347" b="20987"/>
          <a:stretch/>
        </p:blipFill>
        <p:spPr>
          <a:xfrm>
            <a:off x="419100" y="2137432"/>
            <a:ext cx="10965282" cy="3463672"/>
          </a:xfrm>
          <a:prstGeom prst="rect">
            <a:avLst/>
          </a:prstGeom>
        </p:spPr>
      </p:pic>
    </p:spTree>
    <p:extLst>
      <p:ext uri="{BB962C8B-B14F-4D97-AF65-F5344CB8AC3E}">
        <p14:creationId xmlns:p14="http://schemas.microsoft.com/office/powerpoint/2010/main" val="319734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6"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Mode of payment</a:t>
            </a:r>
            <a:br>
              <a:rPr lang="en-US" sz="5400" b="1" dirty="0">
                <a:solidFill>
                  <a:srgbClr val="FF6600"/>
                </a:solidFill>
              </a:rPr>
            </a:br>
            <a:r>
              <a:rPr lang="en-US" sz="1600" b="0" i="0" dirty="0">
                <a:solidFill>
                  <a:schemeClr val="bg1"/>
                </a:solidFill>
                <a:effectLst/>
                <a:latin typeface="Helvetica Neue"/>
              </a:rPr>
              <a:t>Users preferred to pay with a card more than cash</a:t>
            </a:r>
            <a:r>
              <a:rPr lang="en-US" sz="1600" b="0" i="0" dirty="0">
                <a:solidFill>
                  <a:srgbClr val="000000"/>
                </a:solidFill>
                <a:effectLst/>
                <a:latin typeface="Helvetica Neue"/>
              </a:rPr>
              <a:t>.</a:t>
            </a:r>
            <a:endParaRPr lang="en-US" sz="5400" b="1" dirty="0">
              <a:solidFill>
                <a:schemeClr val="bg1"/>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sp>
        <p:nvSpPr>
          <p:cNvPr id="7" name="Subtitle 6">
            <a:extLst>
              <a:ext uri="{FF2B5EF4-FFF2-40B4-BE49-F238E27FC236}">
                <a16:creationId xmlns:a16="http://schemas.microsoft.com/office/drawing/2014/main" id="{47F54297-0C9B-1563-18CA-616638B91EA3}"/>
              </a:ext>
            </a:extLst>
          </p:cNvPr>
          <p:cNvSpPr>
            <a:spLocks noGrp="1"/>
          </p:cNvSpPr>
          <p:nvPr>
            <p:ph type="subTitle" idx="1"/>
          </p:nvPr>
        </p:nvSpPr>
        <p:spPr>
          <a:xfrm>
            <a:off x="2844799" y="5892801"/>
            <a:ext cx="6544733" cy="279400"/>
          </a:xfrm>
        </p:spPr>
        <p:txBody>
          <a:bodyPr>
            <a:normAutofit fontScale="85000" lnSpcReduction="10000"/>
          </a:bodyPr>
          <a:lstStyle/>
          <a:p>
            <a:r>
              <a:rPr lang="en-US" sz="1800" b="0" i="0" dirty="0">
                <a:solidFill>
                  <a:srgbClr val="000000"/>
                </a:solidFill>
                <a:effectLst/>
                <a:latin typeface="Helvetica Neue"/>
              </a:rPr>
              <a:t>Most of the rides are in the range of approximately 2 to 48 KM.</a:t>
            </a:r>
            <a:endParaRPr lang="en-IN" sz="1800" dirty="0"/>
          </a:p>
        </p:txBody>
      </p:sp>
      <p:pic>
        <p:nvPicPr>
          <p:cNvPr id="5" name="Picture 4">
            <a:extLst>
              <a:ext uri="{FF2B5EF4-FFF2-40B4-BE49-F238E27FC236}">
                <a16:creationId xmlns:a16="http://schemas.microsoft.com/office/drawing/2014/main" id="{8D293FA4-1872-DC51-37E3-B61D2583943F}"/>
              </a:ext>
            </a:extLst>
          </p:cNvPr>
          <p:cNvPicPr>
            <a:picLocks noChangeAspect="1"/>
          </p:cNvPicPr>
          <p:nvPr/>
        </p:nvPicPr>
        <p:blipFill rotWithShape="1">
          <a:blip r:embed="rId3">
            <a:extLst>
              <a:ext uri="{28A0092B-C50C-407E-A947-70E740481C1C}">
                <a14:useLocalDpi xmlns:a14="http://schemas.microsoft.com/office/drawing/2010/main" val="0"/>
              </a:ext>
            </a:extLst>
          </a:blip>
          <a:srcRect l="23819" t="29259" r="20972" b="10000"/>
          <a:stretch/>
        </p:blipFill>
        <p:spPr>
          <a:xfrm>
            <a:off x="2730500" y="2184400"/>
            <a:ext cx="6731000" cy="4165601"/>
          </a:xfrm>
          <a:prstGeom prst="rect">
            <a:avLst/>
          </a:prstGeom>
        </p:spPr>
      </p:pic>
    </p:spTree>
    <p:extLst>
      <p:ext uri="{BB962C8B-B14F-4D97-AF65-F5344CB8AC3E}">
        <p14:creationId xmlns:p14="http://schemas.microsoft.com/office/powerpoint/2010/main" val="227850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6"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Users per City</a:t>
            </a:r>
            <a:br>
              <a:rPr lang="en-US" sz="5400" b="1" dirty="0">
                <a:solidFill>
                  <a:srgbClr val="FF6600"/>
                </a:solidFill>
              </a:rPr>
            </a:br>
            <a:r>
              <a:rPr lang="en-US" sz="1600" b="1" i="1" dirty="0">
                <a:solidFill>
                  <a:schemeClr val="bg1"/>
                </a:solidFill>
                <a:latin typeface="Lato Extended"/>
              </a:rPr>
              <a:t>User presence city wise</a:t>
            </a:r>
            <a:r>
              <a:rPr lang="en-US" sz="1600" b="1" i="0" dirty="0">
                <a:solidFill>
                  <a:schemeClr val="bg1"/>
                </a:solidFill>
                <a:effectLst/>
                <a:latin typeface="Lato Extended"/>
              </a:rPr>
              <a:t>. </a:t>
            </a:r>
            <a:endParaRPr lang="en-US" sz="5400" b="1" dirty="0">
              <a:solidFill>
                <a:schemeClr val="bg1"/>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9" y="6170987"/>
            <a:ext cx="838200" cy="892629"/>
          </a:xfrm>
          <a:prstGeom prst="rect">
            <a:avLst/>
          </a:prstGeom>
        </p:spPr>
      </p:pic>
      <p:sp>
        <p:nvSpPr>
          <p:cNvPr id="7" name="Subtitle 6">
            <a:extLst>
              <a:ext uri="{FF2B5EF4-FFF2-40B4-BE49-F238E27FC236}">
                <a16:creationId xmlns:a16="http://schemas.microsoft.com/office/drawing/2014/main" id="{47F54297-0C9B-1563-18CA-616638B91EA3}"/>
              </a:ext>
            </a:extLst>
          </p:cNvPr>
          <p:cNvSpPr>
            <a:spLocks noGrp="1"/>
          </p:cNvSpPr>
          <p:nvPr>
            <p:ph type="subTitle" idx="1"/>
          </p:nvPr>
        </p:nvSpPr>
        <p:spPr>
          <a:xfrm>
            <a:off x="6180667" y="2015068"/>
            <a:ext cx="5325534" cy="4842932"/>
          </a:xfrm>
        </p:spPr>
        <p:txBody>
          <a:bodyPr>
            <a:normAutofit/>
          </a:bodyPr>
          <a:lstStyle/>
          <a:p>
            <a:pPr marL="285750" indent="-285750" algn="l">
              <a:buFont typeface="Wingdings" panose="05000000000000000000" pitchFamily="2" charset="2"/>
              <a:buChar char="Ø"/>
            </a:pPr>
            <a:r>
              <a:rPr lang="en-US" sz="2000" b="0" i="0" dirty="0">
                <a:solidFill>
                  <a:schemeClr val="tx1">
                    <a:lumMod val="85000"/>
                    <a:lumOff val="15000"/>
                  </a:schemeClr>
                </a:solidFill>
                <a:effectLst/>
                <a:latin typeface="Sitka Subheading" panose="02000505000000020004" pitchFamily="2" charset="0"/>
              </a:rPr>
              <a:t>The majority of cab users are in New York City (25%), followed by San Francisco (18%), and Chicago (14%).</a:t>
            </a:r>
          </a:p>
          <a:p>
            <a:pPr marL="285750" indent="-285750" algn="l">
              <a:buFont typeface="Wingdings" panose="05000000000000000000" pitchFamily="2" charset="2"/>
              <a:buChar char="Ø"/>
            </a:pPr>
            <a:r>
              <a:rPr lang="en-US" sz="2000" dirty="0">
                <a:solidFill>
                  <a:schemeClr val="tx1">
                    <a:lumMod val="85000"/>
                    <a:lumOff val="15000"/>
                  </a:schemeClr>
                </a:solidFill>
                <a:latin typeface="Sitka Subheading" panose="02000505000000020004" pitchFamily="2" charset="0"/>
              </a:rPr>
              <a:t>It is clear that New York city represents the largest portion of 25%.That is a quarter of the total.</a:t>
            </a:r>
          </a:p>
          <a:p>
            <a:pPr marL="285750" indent="-285750" algn="l">
              <a:buFont typeface="Wingdings" panose="05000000000000000000" pitchFamily="2" charset="2"/>
              <a:buChar char="Ø"/>
            </a:pPr>
            <a:r>
              <a:rPr lang="en-US" sz="2000" dirty="0">
                <a:solidFill>
                  <a:schemeClr val="tx1">
                    <a:lumMod val="85000"/>
                    <a:lumOff val="15000"/>
                  </a:schemeClr>
                </a:solidFill>
                <a:latin typeface="Sitka Subheading" panose="02000505000000020004" pitchFamily="2" charset="0"/>
              </a:rPr>
              <a:t>San Francisco </a:t>
            </a:r>
            <a:r>
              <a:rPr lang="en-US" sz="2000" dirty="0">
                <a:solidFill>
                  <a:schemeClr val="tx1">
                    <a:lumMod val="85000"/>
                    <a:lumOff val="15000"/>
                  </a:schemeClr>
                </a:solidFill>
                <a:effectLst/>
                <a:latin typeface="Sitka Subheading" panose="02000505000000020004" pitchFamily="2" charset="0"/>
              </a:rPr>
              <a:t>has the second-highest users, at 18.1 per cent. Chicago represents 11.7 per cent of the total. Los </a:t>
            </a:r>
            <a:r>
              <a:rPr lang="en-US" sz="2000" dirty="0" err="1">
                <a:solidFill>
                  <a:schemeClr val="tx1">
                    <a:lumMod val="85000"/>
                    <a:lumOff val="15000"/>
                  </a:schemeClr>
                </a:solidFill>
                <a:effectLst/>
                <a:latin typeface="Sitka Subheading" panose="02000505000000020004" pitchFamily="2" charset="0"/>
              </a:rPr>
              <a:t>angeles</a:t>
            </a:r>
            <a:r>
              <a:rPr lang="en-US" sz="2000" dirty="0">
                <a:solidFill>
                  <a:schemeClr val="tx1">
                    <a:lumMod val="85000"/>
                    <a:lumOff val="15000"/>
                  </a:schemeClr>
                </a:solidFill>
                <a:effectLst/>
                <a:latin typeface="Sitka Subheading" panose="02000505000000020004" pitchFamily="2" charset="0"/>
              </a:rPr>
              <a:t> is 12.2 per cent, followed closely by Washington DC at 10.8 per cent, and then Boston at 6.8 per cent. </a:t>
            </a:r>
          </a:p>
          <a:p>
            <a:pPr marL="285750" indent="-285750" algn="l">
              <a:buFont typeface="Wingdings" panose="05000000000000000000" pitchFamily="2" charset="2"/>
              <a:buChar char="Ø"/>
            </a:pPr>
            <a:r>
              <a:rPr lang="en-US" sz="2000" dirty="0">
                <a:solidFill>
                  <a:schemeClr val="tx1">
                    <a:lumMod val="85000"/>
                    <a:lumOff val="15000"/>
                  </a:schemeClr>
                </a:solidFill>
                <a:effectLst/>
                <a:latin typeface="Sitka Subheading" panose="02000505000000020004" pitchFamily="2" charset="0"/>
              </a:rPr>
              <a:t>The smallest users in terms of city </a:t>
            </a:r>
            <a:r>
              <a:rPr lang="en-US" sz="2000" dirty="0">
                <a:solidFill>
                  <a:schemeClr val="tx1">
                    <a:lumMod val="85000"/>
                    <a:lumOff val="15000"/>
                  </a:schemeClr>
                </a:solidFill>
                <a:latin typeface="Sitka Subheading" panose="02000505000000020004" pitchFamily="2" charset="0"/>
              </a:rPr>
              <a:t>are Atlanta, Seattle, Silicon. These cities have almost same amount of per cent</a:t>
            </a:r>
            <a:r>
              <a:rPr lang="en-US" sz="2000" dirty="0">
                <a:solidFill>
                  <a:schemeClr val="tx1">
                    <a:lumMod val="85000"/>
                    <a:lumOff val="15000"/>
                  </a:schemeClr>
                </a:solidFill>
                <a:effectLst/>
                <a:latin typeface="Sitka Subheading" panose="02000505000000020004" pitchFamily="2" charset="0"/>
              </a:rPr>
              <a:t>.</a:t>
            </a:r>
            <a:endParaRPr lang="en-US" sz="2000" dirty="0">
              <a:solidFill>
                <a:schemeClr val="tx1">
                  <a:lumMod val="85000"/>
                  <a:lumOff val="15000"/>
                </a:schemeClr>
              </a:solidFill>
              <a:latin typeface="Sitka Subheading" panose="02000505000000020004" pitchFamily="2" charset="0"/>
            </a:endParaRPr>
          </a:p>
          <a:p>
            <a:pPr marL="285750" indent="-285750" algn="l">
              <a:buFont typeface="Wingdings" panose="05000000000000000000" pitchFamily="2" charset="2"/>
              <a:buChar char="Ø"/>
            </a:pPr>
            <a:endParaRPr lang="en-IN" sz="1700" dirty="0"/>
          </a:p>
        </p:txBody>
      </p:sp>
      <p:pic>
        <p:nvPicPr>
          <p:cNvPr id="5" name="Picture 4">
            <a:extLst>
              <a:ext uri="{FF2B5EF4-FFF2-40B4-BE49-F238E27FC236}">
                <a16:creationId xmlns:a16="http://schemas.microsoft.com/office/drawing/2014/main" id="{86C8E157-18AB-3E3E-5AC4-37C0EF08A5DB}"/>
              </a:ext>
            </a:extLst>
          </p:cNvPr>
          <p:cNvPicPr>
            <a:picLocks noChangeAspect="1"/>
          </p:cNvPicPr>
          <p:nvPr/>
        </p:nvPicPr>
        <p:blipFill rotWithShape="1">
          <a:blip r:embed="rId3">
            <a:extLst>
              <a:ext uri="{28A0092B-C50C-407E-A947-70E740481C1C}">
                <a14:useLocalDpi xmlns:a14="http://schemas.microsoft.com/office/drawing/2010/main" val="0"/>
              </a:ext>
            </a:extLst>
          </a:blip>
          <a:srcRect l="26909" t="29100" r="23577" b="5212"/>
          <a:stretch/>
        </p:blipFill>
        <p:spPr>
          <a:xfrm>
            <a:off x="218584" y="1837872"/>
            <a:ext cx="5877416" cy="4565947"/>
          </a:xfrm>
          <a:prstGeom prst="rect">
            <a:avLst/>
          </a:prstGeom>
        </p:spPr>
      </p:pic>
    </p:spTree>
    <p:extLst>
      <p:ext uri="{BB962C8B-B14F-4D97-AF65-F5344CB8AC3E}">
        <p14:creationId xmlns:p14="http://schemas.microsoft.com/office/powerpoint/2010/main" val="92341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6" y="-5173132"/>
            <a:ext cx="1845734"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Price charged with respect to Distance</a:t>
            </a:r>
            <a:r>
              <a:rPr lang="en-US" sz="1600" b="1" i="0" dirty="0">
                <a:solidFill>
                  <a:schemeClr val="bg1"/>
                </a:solidFill>
                <a:effectLst/>
                <a:latin typeface="Lato Extended"/>
              </a:rPr>
              <a:t> </a:t>
            </a:r>
            <a:endParaRPr lang="en-US" sz="5400" b="1" dirty="0">
              <a:solidFill>
                <a:schemeClr val="bg1"/>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51335"/>
            <a:ext cx="838200" cy="892629"/>
          </a:xfrm>
          <a:prstGeom prst="rect">
            <a:avLst/>
          </a:prstGeom>
        </p:spPr>
      </p:pic>
      <p:sp>
        <p:nvSpPr>
          <p:cNvPr id="7" name="Subtitle 6">
            <a:extLst>
              <a:ext uri="{FF2B5EF4-FFF2-40B4-BE49-F238E27FC236}">
                <a16:creationId xmlns:a16="http://schemas.microsoft.com/office/drawing/2014/main" id="{47F54297-0C9B-1563-18CA-616638B91EA3}"/>
              </a:ext>
            </a:extLst>
          </p:cNvPr>
          <p:cNvSpPr>
            <a:spLocks noGrp="1"/>
          </p:cNvSpPr>
          <p:nvPr>
            <p:ph type="subTitle" idx="1"/>
          </p:nvPr>
        </p:nvSpPr>
        <p:spPr>
          <a:xfrm>
            <a:off x="601134" y="6085718"/>
            <a:ext cx="11353800" cy="651932"/>
          </a:xfrm>
        </p:spPr>
        <p:txBody>
          <a:bodyPr>
            <a:normAutofit/>
          </a:bodyPr>
          <a:lstStyle/>
          <a:p>
            <a:r>
              <a:rPr lang="en-US" sz="1400" b="0" i="0" dirty="0">
                <a:solidFill>
                  <a:schemeClr val="tx1">
                    <a:lumMod val="85000"/>
                    <a:lumOff val="15000"/>
                  </a:schemeClr>
                </a:solidFill>
                <a:effectLst/>
                <a:latin typeface="Helvetica Neue"/>
              </a:rPr>
              <a:t>The scatter plot above demonstrates a linear relationship between the price charged and the distance travelled for both cab companies. Moreover, Yellow cabs are more expensive than Pink cabs.</a:t>
            </a:r>
            <a:endParaRPr lang="en-IN" sz="1400" dirty="0">
              <a:solidFill>
                <a:schemeClr val="tx1">
                  <a:lumMod val="85000"/>
                  <a:lumOff val="15000"/>
                </a:schemeClr>
              </a:solidFill>
              <a:latin typeface="Helvetica Neue"/>
            </a:endParaRPr>
          </a:p>
        </p:txBody>
      </p:sp>
      <p:pic>
        <p:nvPicPr>
          <p:cNvPr id="6" name="Picture 5">
            <a:extLst>
              <a:ext uri="{FF2B5EF4-FFF2-40B4-BE49-F238E27FC236}">
                <a16:creationId xmlns:a16="http://schemas.microsoft.com/office/drawing/2014/main" id="{1A21AD92-7F8F-C0B2-57B6-46836E9B8CF8}"/>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34568" r="15000" b="6508"/>
          <a:stretch/>
        </p:blipFill>
        <p:spPr>
          <a:xfrm>
            <a:off x="1439334" y="1837613"/>
            <a:ext cx="8893426" cy="4313722"/>
          </a:xfrm>
          <a:prstGeom prst="rect">
            <a:avLst/>
          </a:prstGeom>
        </p:spPr>
      </p:pic>
    </p:spTree>
    <p:extLst>
      <p:ext uri="{BB962C8B-B14F-4D97-AF65-F5344CB8AC3E}">
        <p14:creationId xmlns:p14="http://schemas.microsoft.com/office/powerpoint/2010/main" val="317577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26568" y="-5126565"/>
            <a:ext cx="1938868"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Recommendations</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356098" y="-1748364"/>
            <a:ext cx="3623738" cy="11573934"/>
          </a:xfrm>
        </p:spPr>
        <p:txBody>
          <a:bodyPr vert="vert270">
            <a:normAutofit/>
          </a:bodyPr>
          <a:lstStyle/>
          <a:p>
            <a:pPr marL="342900" indent="-342900" algn="l">
              <a:buFont typeface="Arial" panose="020B0604020202020204" pitchFamily="34" charset="0"/>
              <a:buChar char="•"/>
            </a:pPr>
            <a:r>
              <a:rPr lang="en-US" i="0" dirty="0">
                <a:solidFill>
                  <a:srgbClr val="000000"/>
                </a:solidFill>
                <a:effectLst/>
                <a:latin typeface="Sitka Subheading" panose="02000505000000020004" pitchFamily="2" charset="0"/>
              </a:rPr>
              <a:t>Yellow Cab is noticeably earning much Profit than Pink Cab.</a:t>
            </a:r>
          </a:p>
          <a:p>
            <a:pPr marL="342900" indent="-342900" algn="l">
              <a:buFont typeface="Arial" panose="020B0604020202020204" pitchFamily="34" charset="0"/>
              <a:buChar char="•"/>
            </a:pPr>
            <a:r>
              <a:rPr lang="en-US" i="0" dirty="0">
                <a:solidFill>
                  <a:srgbClr val="000000"/>
                </a:solidFill>
                <a:effectLst/>
                <a:latin typeface="Sitka Subheading" panose="02000505000000020004" pitchFamily="2" charset="0"/>
              </a:rPr>
              <a:t>Yellow cab is preferred by the customers over Pink cab.</a:t>
            </a:r>
          </a:p>
          <a:p>
            <a:pPr marL="342900" indent="-342900" algn="l">
              <a:buFont typeface="Arial" panose="020B0604020202020204" pitchFamily="34" charset="0"/>
              <a:buChar char="•"/>
            </a:pPr>
            <a:r>
              <a:rPr lang="en-US" i="0" dirty="0">
                <a:solidFill>
                  <a:srgbClr val="000000"/>
                </a:solidFill>
                <a:effectLst/>
                <a:latin typeface="Sitka Subheading" panose="02000505000000020004" pitchFamily="2" charset="0"/>
              </a:rPr>
              <a:t>Yellow Cab is more popular than Pink Cab overall.</a:t>
            </a:r>
          </a:p>
          <a:p>
            <a:pPr algn="l"/>
            <a:endParaRPr lang="en-IN" dirty="0">
              <a:latin typeface="Sitka Subheading" panose="02000505000000020004" pitchFamily="2" charset="0"/>
            </a:endParaRPr>
          </a:p>
          <a:p>
            <a:pPr algn="l"/>
            <a:r>
              <a:rPr lang="en-US" b="0" i="0" dirty="0">
                <a:solidFill>
                  <a:srgbClr val="000000"/>
                </a:solidFill>
                <a:effectLst/>
                <a:latin typeface="Sitka Subheading" panose="02000505000000020004" pitchFamily="2" charset="0"/>
              </a:rPr>
              <a:t>   Therefore, Yellow cab would be the preferred one.</a:t>
            </a:r>
            <a:br>
              <a:rPr lang="en-IN" dirty="0"/>
            </a:br>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spTree>
    <p:extLst>
      <p:ext uri="{BB962C8B-B14F-4D97-AF65-F5344CB8AC3E}">
        <p14:creationId xmlns:p14="http://schemas.microsoft.com/office/powerpoint/2010/main" val="296151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724" y="5371314"/>
            <a:ext cx="1286547" cy="1337803"/>
          </a:xfrm>
          <a:prstGeom prst="rect">
            <a:avLst/>
          </a:prstGeom>
        </p:spPr>
      </p:pic>
      <p:pic>
        <p:nvPicPr>
          <p:cNvPr id="8" name="Picture 7">
            <a:extLst>
              <a:ext uri="{FF2B5EF4-FFF2-40B4-BE49-F238E27FC236}">
                <a16:creationId xmlns:a16="http://schemas.microsoft.com/office/drawing/2014/main" id="{14833372-529F-4FF2-23A9-E065C9E78474}"/>
              </a:ext>
            </a:extLst>
          </p:cNvPr>
          <p:cNvPicPr>
            <a:picLocks noChangeAspect="1"/>
          </p:cNvPicPr>
          <p:nvPr/>
        </p:nvPicPr>
        <p:blipFill>
          <a:blip r:embed="rId3" cstate="print">
            <a:graysc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018119" y="6243574"/>
            <a:ext cx="1033152" cy="442013"/>
          </a:xfrm>
          <a:prstGeom prst="rect">
            <a:avLst/>
          </a:prstGeom>
        </p:spPr>
      </p:pic>
      <p:pic>
        <p:nvPicPr>
          <p:cNvPr id="5" name="Picture 4">
            <a:extLst>
              <a:ext uri="{FF2B5EF4-FFF2-40B4-BE49-F238E27FC236}">
                <a16:creationId xmlns:a16="http://schemas.microsoft.com/office/drawing/2014/main" id="{ECA5B1D3-6CFF-DA85-BF0F-BA39B96E898D}"/>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42188" y="0"/>
            <a:ext cx="8733453" cy="6858000"/>
          </a:xfrm>
          <a:prstGeom prst="rect">
            <a:avLst/>
          </a:prstGeom>
        </p:spPr>
      </p:pic>
    </p:spTree>
    <p:extLst>
      <p:ext uri="{BB962C8B-B14F-4D97-AF65-F5344CB8AC3E}">
        <p14:creationId xmlns:p14="http://schemas.microsoft.com/office/powerpoint/2010/main" val="1168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164168" y="1164167"/>
            <a:ext cx="6858002" cy="4529668"/>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marL="457200" indent="-457200" algn="just">
              <a:buFont typeface="Wingdings" panose="05000000000000000000" pitchFamily="2" charset="2"/>
              <a:buChar char="Ø"/>
            </a:pPr>
            <a:r>
              <a:rPr lang="en-US" sz="2800" dirty="0">
                <a:solidFill>
                  <a:srgbClr val="FF6600"/>
                </a:solidFill>
              </a:rPr>
              <a:t>  Problem Statement</a:t>
            </a:r>
          </a:p>
          <a:p>
            <a:pPr marL="457200" indent="-457200" algn="just">
              <a:buFont typeface="Wingdings" panose="05000000000000000000" pitchFamily="2" charset="2"/>
              <a:buChar char="Ø"/>
            </a:pPr>
            <a:r>
              <a:rPr lang="en-US" sz="2800" dirty="0">
                <a:solidFill>
                  <a:srgbClr val="FF6600"/>
                </a:solidFill>
              </a:rPr>
              <a:t>  Datasets Information</a:t>
            </a:r>
          </a:p>
          <a:p>
            <a:pPr marL="457200" indent="-457200" algn="just">
              <a:buFont typeface="Wingdings" panose="05000000000000000000" pitchFamily="2" charset="2"/>
              <a:buChar char="Ø"/>
            </a:pPr>
            <a:r>
              <a:rPr lang="en-US" sz="2800" dirty="0">
                <a:solidFill>
                  <a:srgbClr val="FF6600"/>
                </a:solidFill>
              </a:rPr>
              <a:t>  Approach</a:t>
            </a:r>
          </a:p>
          <a:p>
            <a:pPr marL="457200" indent="-457200" algn="just">
              <a:buFont typeface="Wingdings" panose="05000000000000000000" pitchFamily="2" charset="2"/>
              <a:buChar char="Ø"/>
            </a:pPr>
            <a:r>
              <a:rPr lang="en-US" sz="2800" dirty="0">
                <a:solidFill>
                  <a:srgbClr val="FF6600"/>
                </a:solidFill>
              </a:rPr>
              <a:t>  EDA</a:t>
            </a:r>
          </a:p>
          <a:p>
            <a:pPr marL="457200" indent="-457200" algn="just">
              <a:buFont typeface="Wingdings" panose="05000000000000000000" pitchFamily="2" charset="2"/>
              <a:buChar char="Ø"/>
            </a:pPr>
            <a:r>
              <a:rPr lang="en-US" sz="2800" dirty="0">
                <a:solidFill>
                  <a:srgbClr val="FF6600"/>
                </a:solidFill>
              </a:rPr>
              <a:t>  EDA Summary</a:t>
            </a:r>
          </a:p>
          <a:p>
            <a:pPr marL="457200" indent="-457200" algn="just">
              <a:buFont typeface="Wingdings" panose="05000000000000000000" pitchFamily="2" charset="2"/>
              <a:buChar char="Ø"/>
            </a:pPr>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67" y="5982304"/>
            <a:ext cx="785945" cy="875696"/>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26568" y="-5126565"/>
            <a:ext cx="1938868"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Problem Statement</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559298" y="-1545165"/>
            <a:ext cx="3225803" cy="11565468"/>
          </a:xfrm>
        </p:spPr>
        <p:txBody>
          <a:bodyPr vert="vert270">
            <a:normAutofit/>
          </a:bodyPr>
          <a:lstStyle/>
          <a:p>
            <a:pPr marL="342900" indent="-342900" algn="just">
              <a:buFont typeface="Wingdings" panose="05000000000000000000" pitchFamily="2" charset="2"/>
              <a:buChar char="Ø"/>
            </a:pPr>
            <a:r>
              <a:rPr lang="en-US" b="0" i="0" dirty="0">
                <a:solidFill>
                  <a:schemeClr val="tx1">
                    <a:lumMod val="85000"/>
                    <a:lumOff val="15000"/>
                  </a:schemeClr>
                </a:solidFill>
                <a:effectLst/>
                <a:latin typeface="Sitka Subheading" panose="02000505000000020004" pitchFamily="2" charset="0"/>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endParaRPr lang="en-US" dirty="0">
              <a:solidFill>
                <a:schemeClr val="tx1">
                  <a:lumMod val="85000"/>
                  <a:lumOff val="15000"/>
                </a:schemeClr>
              </a:solidFill>
              <a:latin typeface="Sitka Subheading" panose="02000505000000020004" pitchFamily="2" charset="0"/>
            </a:endParaRPr>
          </a:p>
          <a:p>
            <a:pPr marL="342900" indent="-342900" algn="just">
              <a:buFont typeface="Wingdings" panose="05000000000000000000" pitchFamily="2" charset="2"/>
              <a:buChar char="Ø"/>
            </a:pPr>
            <a:r>
              <a:rPr lang="en-US" dirty="0">
                <a:solidFill>
                  <a:schemeClr val="tx1">
                    <a:lumMod val="85000"/>
                    <a:lumOff val="15000"/>
                  </a:schemeClr>
                </a:solidFill>
                <a:latin typeface="Sitka Subheading" panose="02000505000000020004" pitchFamily="2" charset="0"/>
              </a:rPr>
              <a:t>Objective: </a:t>
            </a:r>
            <a:r>
              <a:rPr lang="en-US" b="0" i="0" dirty="0">
                <a:solidFill>
                  <a:schemeClr val="tx1">
                    <a:lumMod val="85000"/>
                    <a:lumOff val="15000"/>
                  </a:schemeClr>
                </a:solidFill>
                <a:effectLst/>
                <a:latin typeface="Sitka Subheading" panose="02000505000000020004" pitchFamily="2" charset="0"/>
              </a:rPr>
              <a:t>Provide actionable insights to assist XYZ firm in determining the best company for investment</a:t>
            </a:r>
            <a:r>
              <a:rPr lang="en-US" b="0" i="0" dirty="0">
                <a:solidFill>
                  <a:srgbClr val="252525"/>
                </a:solidFill>
                <a:effectLst/>
                <a:latin typeface="Sitka Subheading" panose="02000505000000020004" pitchFamily="2" charset="0"/>
              </a:rPr>
              <a:t>.</a:t>
            </a:r>
            <a:r>
              <a:rPr lang="en-US" sz="2800" dirty="0">
                <a:solidFill>
                  <a:srgbClr val="FF6600"/>
                </a:solidFill>
                <a:latin typeface="Sitka Subheading" panose="02000505000000020004" pitchFamily="2" charset="0"/>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spTree>
    <p:extLst>
      <p:ext uri="{BB962C8B-B14F-4D97-AF65-F5344CB8AC3E}">
        <p14:creationId xmlns:p14="http://schemas.microsoft.com/office/powerpoint/2010/main" val="362891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26568" y="-5126565"/>
            <a:ext cx="1938868"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Dataset Information</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356098" y="-1748364"/>
            <a:ext cx="3623738" cy="11573934"/>
          </a:xfrm>
        </p:spPr>
        <p:txBody>
          <a:bodyPr vert="vert270">
            <a:normAutofit/>
          </a:bodyPr>
          <a:lstStyle/>
          <a:p>
            <a:pPr algn="l"/>
            <a:r>
              <a:rPr lang="en-US" sz="2000" dirty="0">
                <a:solidFill>
                  <a:srgbClr val="2D3B45"/>
                </a:solidFill>
                <a:latin typeface="Sitka Subheading" panose="02000505000000020004" pitchFamily="2" charset="0"/>
              </a:rPr>
              <a:t>D</a:t>
            </a:r>
            <a:r>
              <a:rPr lang="en-US" sz="2000" b="0" i="0" dirty="0">
                <a:solidFill>
                  <a:srgbClr val="2D3B45"/>
                </a:solidFill>
                <a:effectLst/>
                <a:latin typeface="Sitka Subheading" panose="02000505000000020004" pitchFamily="2" charset="0"/>
              </a:rPr>
              <a:t>atasets for the analysis:</a:t>
            </a:r>
          </a:p>
          <a:p>
            <a:pPr algn="l"/>
            <a:r>
              <a:rPr lang="en-US" b="1" i="0" dirty="0">
                <a:solidFill>
                  <a:srgbClr val="2D3B45"/>
                </a:solidFill>
                <a:effectLst/>
                <a:latin typeface="Sitka Subheading" panose="02000505000000020004" pitchFamily="2" charset="0"/>
              </a:rPr>
              <a:t>Cab_Data.csv – </a:t>
            </a:r>
            <a:r>
              <a:rPr lang="en-US" b="0" i="0" dirty="0">
                <a:solidFill>
                  <a:srgbClr val="2D3B45"/>
                </a:solidFill>
                <a:effectLst/>
                <a:latin typeface="Sitka Subheading" panose="02000505000000020004" pitchFamily="2" charset="0"/>
              </a:rPr>
              <a:t>this file includes details of transaction for 2 cab companies</a:t>
            </a:r>
          </a:p>
          <a:p>
            <a:pPr algn="l"/>
            <a:r>
              <a:rPr lang="en-US" b="1" i="0" dirty="0">
                <a:solidFill>
                  <a:srgbClr val="2D3B45"/>
                </a:solidFill>
                <a:effectLst/>
                <a:latin typeface="Sitka Subheading" panose="02000505000000020004" pitchFamily="2" charset="0"/>
              </a:rPr>
              <a:t>Customer_ID.csv</a:t>
            </a:r>
            <a:r>
              <a:rPr lang="en-US" b="0" i="0" dirty="0">
                <a:solidFill>
                  <a:srgbClr val="2D3B45"/>
                </a:solidFill>
                <a:effectLst/>
                <a:latin typeface="Sitka Subheading" panose="02000505000000020004" pitchFamily="2" charset="0"/>
              </a:rPr>
              <a:t> – this is a mapping table that contains a unique identifier which links the customer’s demographic details</a:t>
            </a:r>
          </a:p>
          <a:p>
            <a:pPr algn="l"/>
            <a:r>
              <a:rPr lang="en-US" b="1" i="0" dirty="0">
                <a:solidFill>
                  <a:srgbClr val="2D3B45"/>
                </a:solidFill>
                <a:effectLst/>
                <a:latin typeface="Sitka Subheading" panose="02000505000000020004" pitchFamily="2" charset="0"/>
              </a:rPr>
              <a:t>Transaction_ID.csv – </a:t>
            </a:r>
            <a:r>
              <a:rPr lang="en-US" b="0" i="0" dirty="0">
                <a:solidFill>
                  <a:srgbClr val="2D3B45"/>
                </a:solidFill>
                <a:effectLst/>
                <a:latin typeface="Sitka Subheading" panose="02000505000000020004" pitchFamily="2" charset="0"/>
              </a:rPr>
              <a:t>this is a mapping table that contains transaction to customer mapping and payment mode</a:t>
            </a:r>
          </a:p>
          <a:p>
            <a:pPr algn="l"/>
            <a:r>
              <a:rPr lang="en-US" b="1" i="0" dirty="0">
                <a:solidFill>
                  <a:srgbClr val="2D3B45"/>
                </a:solidFill>
                <a:effectLst/>
                <a:latin typeface="Sitka Subheading" panose="02000505000000020004" pitchFamily="2" charset="0"/>
              </a:rPr>
              <a:t>City.csv – </a:t>
            </a:r>
            <a:r>
              <a:rPr lang="en-US" b="0" i="0" dirty="0">
                <a:solidFill>
                  <a:srgbClr val="2D3B45"/>
                </a:solidFill>
                <a:effectLst/>
                <a:latin typeface="Sitka Subheading" panose="02000505000000020004" pitchFamily="2" charset="0"/>
              </a:rPr>
              <a:t>this file contains list of US cities, their population and number of cab users</a:t>
            </a:r>
          </a:p>
          <a:p>
            <a:endParaRPr lang="en-US" sz="3200" dirty="0">
              <a:solidFill>
                <a:srgbClr val="FF6600"/>
              </a:solidFill>
              <a:latin typeface="Sitka Subheading" panose="02000505000000020004" pitchFamily="2" charset="0"/>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33103"/>
            <a:ext cx="838200" cy="892629"/>
          </a:xfrm>
          <a:prstGeom prst="rect">
            <a:avLst/>
          </a:prstGeom>
        </p:spPr>
      </p:pic>
    </p:spTree>
    <p:extLst>
      <p:ext uri="{BB962C8B-B14F-4D97-AF65-F5344CB8AC3E}">
        <p14:creationId xmlns:p14="http://schemas.microsoft.com/office/powerpoint/2010/main" val="52558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26568" y="-5126565"/>
            <a:ext cx="1938868" cy="12192001"/>
          </a:xfrm>
          <a:solidFill>
            <a:srgbClr val="3B3B3B"/>
          </a:solidFill>
        </p:spPr>
        <p:txBody>
          <a:bodyPr vert="vert270" anchor="t" anchorCtr="0">
            <a:normAutofit/>
          </a:bodyPr>
          <a:lstStyle/>
          <a:p>
            <a:br>
              <a:rPr lang="en-US" sz="5400" b="1" dirty="0">
                <a:solidFill>
                  <a:srgbClr val="FF6600"/>
                </a:solidFill>
              </a:rPr>
            </a:br>
            <a:r>
              <a:rPr lang="en-US" sz="5400" b="1" dirty="0">
                <a:solidFill>
                  <a:srgbClr val="FF6600"/>
                </a:solidFill>
              </a:rPr>
              <a:t>Approach</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356098" y="-1748364"/>
            <a:ext cx="3623738" cy="11573934"/>
          </a:xfrm>
        </p:spPr>
        <p:txBody>
          <a:bodyPr vert="vert270">
            <a:normAutofit/>
          </a:bodyPr>
          <a:lstStyle/>
          <a:p>
            <a:pPr marL="342900" indent="-342900" algn="l">
              <a:buFont typeface="Wingdings" panose="05000000000000000000" pitchFamily="2" charset="2"/>
              <a:buChar char="§"/>
            </a:pPr>
            <a:r>
              <a:rPr lang="en-IN" dirty="0">
                <a:solidFill>
                  <a:schemeClr val="tx1">
                    <a:lumMod val="85000"/>
                    <a:lumOff val="15000"/>
                  </a:schemeClr>
                </a:solidFill>
                <a:latin typeface="Sitka Subheading" panose="02000505000000020004" pitchFamily="2" charset="0"/>
              </a:rPr>
              <a:t>U</a:t>
            </a:r>
            <a:r>
              <a:rPr lang="en-IN" b="0" i="0" dirty="0">
                <a:solidFill>
                  <a:schemeClr val="tx1">
                    <a:lumMod val="85000"/>
                    <a:lumOff val="15000"/>
                  </a:schemeClr>
                </a:solidFill>
                <a:effectLst/>
                <a:latin typeface="Sitka Subheading" panose="02000505000000020004" pitchFamily="2" charset="0"/>
              </a:rPr>
              <a:t>nderstanding the data and Visualization.</a:t>
            </a:r>
          </a:p>
          <a:p>
            <a:pPr marL="342900" indent="-342900" algn="l">
              <a:buFont typeface="Wingdings" panose="05000000000000000000" pitchFamily="2" charset="2"/>
              <a:buChar char="§"/>
            </a:pPr>
            <a:r>
              <a:rPr lang="en-US" dirty="0">
                <a:solidFill>
                  <a:schemeClr val="tx1">
                    <a:lumMod val="85000"/>
                    <a:lumOff val="15000"/>
                  </a:schemeClr>
                </a:solidFill>
                <a:latin typeface="Sitka Subheading" panose="02000505000000020004" pitchFamily="2" charset="0"/>
              </a:rPr>
              <a:t>Taking</a:t>
            </a:r>
            <a:r>
              <a:rPr lang="en-US" b="0" i="0" dirty="0">
                <a:solidFill>
                  <a:schemeClr val="tx1">
                    <a:lumMod val="85000"/>
                    <a:lumOff val="15000"/>
                  </a:schemeClr>
                </a:solidFill>
                <a:effectLst/>
                <a:latin typeface="Sitka Subheading" panose="02000505000000020004" pitchFamily="2" charset="0"/>
              </a:rPr>
              <a:t> necessary data and checking the datatype.</a:t>
            </a:r>
          </a:p>
          <a:p>
            <a:pPr marL="342900" indent="-342900" algn="l">
              <a:buFont typeface="Wingdings" panose="05000000000000000000" pitchFamily="2" charset="2"/>
              <a:buChar char="§"/>
            </a:pPr>
            <a:r>
              <a:rPr lang="en-US" b="0" i="0" dirty="0">
                <a:solidFill>
                  <a:schemeClr val="tx1">
                    <a:lumMod val="85000"/>
                    <a:lumOff val="15000"/>
                  </a:schemeClr>
                </a:solidFill>
                <a:effectLst/>
                <a:latin typeface="Sitka Subheading" panose="02000505000000020004" pitchFamily="2" charset="0"/>
              </a:rPr>
              <a:t>Recognizing the number of users per company.</a:t>
            </a:r>
          </a:p>
          <a:p>
            <a:pPr marL="342900" indent="-342900" algn="l">
              <a:buFont typeface="Wingdings" panose="05000000000000000000" pitchFamily="2" charset="2"/>
              <a:buChar char="§"/>
            </a:pPr>
            <a:r>
              <a:rPr lang="en-US" b="0" i="0" dirty="0">
                <a:solidFill>
                  <a:schemeClr val="tx1">
                    <a:lumMod val="85000"/>
                    <a:lumOff val="15000"/>
                  </a:schemeClr>
                </a:solidFill>
                <a:effectLst/>
                <a:latin typeface="Sitka Subheading" panose="02000505000000020004" pitchFamily="2" charset="0"/>
              </a:rPr>
              <a:t>Finding the most expensive and least expensive ca</a:t>
            </a:r>
            <a:r>
              <a:rPr lang="en-US" i="0" dirty="0">
                <a:solidFill>
                  <a:schemeClr val="tx1">
                    <a:lumMod val="85000"/>
                    <a:lumOff val="15000"/>
                  </a:schemeClr>
                </a:solidFill>
                <a:effectLst/>
                <a:latin typeface="Sitka Subheading" panose="02000505000000020004" pitchFamily="2" charset="0"/>
              </a:rPr>
              <a:t>b.</a:t>
            </a:r>
          </a:p>
          <a:p>
            <a:pPr marL="342900" indent="-342900" algn="l">
              <a:buFont typeface="Wingdings" panose="05000000000000000000" pitchFamily="2" charset="2"/>
              <a:buChar char="§"/>
            </a:pPr>
            <a:r>
              <a:rPr lang="en-IN" b="0" i="0" dirty="0">
                <a:solidFill>
                  <a:schemeClr val="tx1">
                    <a:lumMod val="85000"/>
                    <a:lumOff val="15000"/>
                  </a:schemeClr>
                </a:solidFill>
                <a:effectLst/>
                <a:latin typeface="Sitka Subheading" panose="02000505000000020004" pitchFamily="2" charset="0"/>
              </a:rPr>
              <a:t>Identifying the profitable company.</a:t>
            </a:r>
          </a:p>
          <a:p>
            <a:pPr marL="342900" indent="-342900" algn="l">
              <a:buFont typeface="Wingdings" panose="05000000000000000000" pitchFamily="2" charset="2"/>
              <a:buChar char="§"/>
            </a:pPr>
            <a:r>
              <a:rPr lang="en-US" b="0" i="0" dirty="0">
                <a:solidFill>
                  <a:schemeClr val="tx1">
                    <a:lumMod val="85000"/>
                    <a:lumOff val="15000"/>
                  </a:schemeClr>
                </a:solidFill>
                <a:effectLst/>
                <a:latin typeface="Sitka Subheading" panose="02000505000000020004" pitchFamily="2" charset="0"/>
              </a:rPr>
              <a:t>Investigating and testing multiple hypothesis</a:t>
            </a:r>
            <a:br>
              <a:rPr lang="en-IN" dirty="0"/>
            </a:br>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spTree>
    <p:extLst>
      <p:ext uri="{BB962C8B-B14F-4D97-AF65-F5344CB8AC3E}">
        <p14:creationId xmlns:p14="http://schemas.microsoft.com/office/powerpoint/2010/main" val="401805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57312" y="1457312"/>
            <a:ext cx="7077048" cy="4162425"/>
          </a:xfrm>
          <a:solidFill>
            <a:srgbClr val="3B3B3B"/>
          </a:solidFill>
        </p:spPr>
        <p:txBody>
          <a:bodyPr vert="vert270" anchor="t" anchorCtr="0">
            <a:normAutofit/>
          </a:bodyPr>
          <a:lstStyle/>
          <a:p>
            <a:br>
              <a:rPr lang="en-US" sz="5400" b="1" dirty="0">
                <a:solidFill>
                  <a:srgbClr val="FF6600"/>
                </a:solidFill>
              </a:rPr>
            </a:br>
            <a:r>
              <a:rPr lang="en-US" sz="3600" b="1" dirty="0">
                <a:solidFill>
                  <a:srgbClr val="FF6600"/>
                </a:solidFill>
              </a:rPr>
              <a:t>Correlation between variables</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170924" y="2523596"/>
            <a:ext cx="4371975" cy="3572933"/>
          </a:xfrm>
        </p:spPr>
        <p:txBody>
          <a:bodyPr vert="vert270">
            <a:normAutofit/>
          </a:bodyPr>
          <a:lstStyle/>
          <a:p>
            <a:pPr algn="l"/>
            <a:r>
              <a:rPr lang="en-US" b="0" i="0" dirty="0">
                <a:solidFill>
                  <a:schemeClr val="bg2"/>
                </a:solidFill>
                <a:effectLst/>
                <a:latin typeface="Sitka Subheading" panose="02000505000000020004" pitchFamily="2" charset="0"/>
              </a:rPr>
              <a:t>From above map there is a correlation between:</a:t>
            </a:r>
          </a:p>
          <a:p>
            <a:pPr marL="342900" indent="-342900" algn="l">
              <a:buFont typeface="Wingdings" panose="05000000000000000000" pitchFamily="2" charset="2"/>
              <a:buChar char="Ø"/>
            </a:pPr>
            <a:r>
              <a:rPr lang="en-US" b="0" i="0" dirty="0">
                <a:solidFill>
                  <a:schemeClr val="bg2"/>
                </a:solidFill>
                <a:effectLst/>
                <a:latin typeface="Sitka Subheading" panose="02000505000000020004" pitchFamily="2" charset="0"/>
              </a:rPr>
              <a:t>KM travelled is highly correlated with Price Changed and Cost of Trip.</a:t>
            </a:r>
          </a:p>
          <a:p>
            <a:pPr marL="342900" indent="-342900" algn="just">
              <a:buFont typeface="Wingdings" panose="05000000000000000000" pitchFamily="2" charset="2"/>
              <a:buChar char="Ø"/>
            </a:pPr>
            <a:r>
              <a:rPr lang="en-US" b="0" i="0" dirty="0">
                <a:solidFill>
                  <a:schemeClr val="bg2"/>
                </a:solidFill>
                <a:effectLst/>
                <a:latin typeface="Sitka Subheading" panose="02000505000000020004" pitchFamily="2" charset="0"/>
              </a:rPr>
              <a:t>Also, Users</a:t>
            </a:r>
            <a:r>
              <a:rPr lang="en-US" dirty="0">
                <a:solidFill>
                  <a:schemeClr val="bg2"/>
                </a:solidFill>
                <a:latin typeface="Sitka Subheading" panose="02000505000000020004" pitchFamily="2" charset="0"/>
              </a:rPr>
              <a:t> </a:t>
            </a:r>
            <a:r>
              <a:rPr lang="en-US" b="0" i="0" dirty="0">
                <a:solidFill>
                  <a:schemeClr val="bg2"/>
                </a:solidFill>
                <a:effectLst/>
                <a:latin typeface="Sitka Subheading" panose="02000505000000020004" pitchFamily="2" charset="0"/>
              </a:rPr>
              <a:t>are related to population. </a:t>
            </a:r>
            <a:endParaRPr lang="en-US" dirty="0">
              <a:solidFill>
                <a:schemeClr val="bg2"/>
              </a:solidFill>
              <a:latin typeface="Sitka Subheading" panose="02000505000000020004" pitchFamily="2" charset="0"/>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7" name="Picture 6">
            <a:extLst>
              <a:ext uri="{FF2B5EF4-FFF2-40B4-BE49-F238E27FC236}">
                <a16:creationId xmlns:a16="http://schemas.microsoft.com/office/drawing/2014/main" id="{2A8DFE3D-BF25-1194-31AD-263A9AA085C8}"/>
              </a:ext>
            </a:extLst>
          </p:cNvPr>
          <p:cNvPicPr>
            <a:picLocks noChangeAspect="1"/>
          </p:cNvPicPr>
          <p:nvPr/>
        </p:nvPicPr>
        <p:blipFill rotWithShape="1">
          <a:blip r:embed="rId3">
            <a:extLst>
              <a:ext uri="{28A0092B-C50C-407E-A947-70E740481C1C}">
                <a14:useLocalDpi xmlns:a14="http://schemas.microsoft.com/office/drawing/2010/main" val="0"/>
              </a:ext>
            </a:extLst>
          </a:blip>
          <a:srcRect l="33056" t="29135" r="32361" b="8311"/>
          <a:stretch/>
        </p:blipFill>
        <p:spPr>
          <a:xfrm>
            <a:off x="4275667" y="266244"/>
            <a:ext cx="7459133" cy="6325512"/>
          </a:xfrm>
          <a:prstGeom prst="rect">
            <a:avLst/>
          </a:prstGeom>
        </p:spPr>
      </p:pic>
    </p:spTree>
    <p:extLst>
      <p:ext uri="{BB962C8B-B14F-4D97-AF65-F5344CB8AC3E}">
        <p14:creationId xmlns:p14="http://schemas.microsoft.com/office/powerpoint/2010/main" val="3316535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Correlation</a:t>
            </a:r>
            <a:br>
              <a:rPr lang="en-US" sz="5400" b="1" dirty="0">
                <a:solidFill>
                  <a:srgbClr val="FF6600"/>
                </a:solidFill>
              </a:rPr>
            </a:br>
            <a:r>
              <a:rPr lang="en-US" sz="1800" b="0" i="0" dirty="0">
                <a:solidFill>
                  <a:schemeClr val="bg1"/>
                </a:solidFill>
                <a:effectLst/>
                <a:latin typeface="Helvetica Neue"/>
              </a:rPr>
              <a:t>KM travelled is highly correlated with Price Changed and Cost of Trip</a:t>
            </a:r>
            <a:r>
              <a:rPr lang="en-US" sz="1600" b="0" i="0" dirty="0">
                <a:solidFill>
                  <a:srgbClr val="000000"/>
                </a:solidFill>
                <a:effectLst/>
                <a:latin typeface="Helvetica Neue"/>
              </a:rPr>
              <a:t>.</a:t>
            </a:r>
            <a:br>
              <a:rPr lang="en-US" sz="1600" b="0" i="0" dirty="0">
                <a:solidFill>
                  <a:srgbClr val="000000"/>
                </a:solidFill>
                <a:effectLst/>
                <a:latin typeface="Helvetica Neue"/>
              </a:rPr>
            </a:b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829734" y="1811871"/>
            <a:ext cx="3877732" cy="4758266"/>
          </a:xfrm>
        </p:spPr>
        <p:txBody>
          <a:bodyPr vert="vert270">
            <a:normAutofit/>
          </a:bodyPr>
          <a:lstStyle/>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7" name="Picture 6">
            <a:extLst>
              <a:ext uri="{FF2B5EF4-FFF2-40B4-BE49-F238E27FC236}">
                <a16:creationId xmlns:a16="http://schemas.microsoft.com/office/drawing/2014/main" id="{4FCD67E8-6D0E-870A-EE60-E9132186ABEF}"/>
              </a:ext>
            </a:extLst>
          </p:cNvPr>
          <p:cNvPicPr>
            <a:picLocks noChangeAspect="1"/>
          </p:cNvPicPr>
          <p:nvPr/>
        </p:nvPicPr>
        <p:blipFill rotWithShape="1">
          <a:blip r:embed="rId3">
            <a:extLst>
              <a:ext uri="{28A0092B-C50C-407E-A947-70E740481C1C}">
                <a14:useLocalDpi xmlns:a14="http://schemas.microsoft.com/office/drawing/2010/main" val="0"/>
              </a:ext>
            </a:extLst>
          </a:blip>
          <a:srcRect l="22778" t="28642" r="30417" b="6049"/>
          <a:stretch/>
        </p:blipFill>
        <p:spPr>
          <a:xfrm>
            <a:off x="1659467" y="1844653"/>
            <a:ext cx="8111066" cy="5013346"/>
          </a:xfrm>
          <a:prstGeom prst="rect">
            <a:avLst/>
          </a:prstGeom>
        </p:spPr>
      </p:pic>
    </p:spTree>
    <p:extLst>
      <p:ext uri="{BB962C8B-B14F-4D97-AF65-F5344CB8AC3E}">
        <p14:creationId xmlns:p14="http://schemas.microsoft.com/office/powerpoint/2010/main" val="333339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173135" y="-5173132"/>
            <a:ext cx="1845734" cy="12192001"/>
          </a:xfrm>
          <a:solidFill>
            <a:srgbClr val="3B3B3B"/>
          </a:solidFill>
        </p:spPr>
        <p:txBody>
          <a:bodyPr vert="vert270" anchor="t" anchorCtr="0">
            <a:normAutofit fontScale="90000"/>
          </a:bodyPr>
          <a:lstStyle/>
          <a:p>
            <a:br>
              <a:rPr lang="en-US" sz="5400" b="1" dirty="0">
                <a:solidFill>
                  <a:srgbClr val="FF6600"/>
                </a:solidFill>
              </a:rPr>
            </a:br>
            <a:r>
              <a:rPr lang="en-US" sz="5400" b="1" dirty="0">
                <a:solidFill>
                  <a:srgbClr val="FF6600"/>
                </a:solidFill>
              </a:rPr>
              <a:t>Correlation</a:t>
            </a:r>
            <a:br>
              <a:rPr lang="en-US" sz="5400" b="1" dirty="0">
                <a:solidFill>
                  <a:srgbClr val="FF6600"/>
                </a:solidFill>
              </a:rPr>
            </a:br>
            <a:r>
              <a:rPr lang="en-US" sz="1800" b="0" i="0" dirty="0">
                <a:solidFill>
                  <a:schemeClr val="bg1"/>
                </a:solidFill>
                <a:effectLst/>
                <a:latin typeface="Helvetica Neue"/>
              </a:rPr>
              <a:t> Users are correlated with Population </a:t>
            </a:r>
            <a:r>
              <a:rPr lang="en-US" sz="1600" b="0" i="0" dirty="0">
                <a:solidFill>
                  <a:srgbClr val="000000"/>
                </a:solidFill>
                <a:effectLst/>
                <a:latin typeface="Helvetica Neue"/>
              </a:rPr>
              <a:t>.</a:t>
            </a:r>
            <a:br>
              <a:rPr lang="en-US" sz="1600" b="0" i="0" dirty="0">
                <a:solidFill>
                  <a:srgbClr val="000000"/>
                </a:solidFill>
                <a:effectLst/>
                <a:latin typeface="Helvetica Neue"/>
              </a:rPr>
            </a:b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829734" y="1811871"/>
            <a:ext cx="3877732" cy="4758266"/>
          </a:xfrm>
        </p:spPr>
        <p:txBody>
          <a:bodyPr vert="vert270">
            <a:normAutofit/>
          </a:bodyPr>
          <a:lstStyle/>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65370"/>
            <a:ext cx="838200" cy="892629"/>
          </a:xfrm>
          <a:prstGeom prst="rect">
            <a:avLst/>
          </a:prstGeom>
        </p:spPr>
      </p:pic>
      <p:pic>
        <p:nvPicPr>
          <p:cNvPr id="6" name="Picture 5">
            <a:extLst>
              <a:ext uri="{FF2B5EF4-FFF2-40B4-BE49-F238E27FC236}">
                <a16:creationId xmlns:a16="http://schemas.microsoft.com/office/drawing/2014/main" id="{A5859D1F-F327-1A8F-38FA-72AA4481B5B5}"/>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29877" r="41250" b="11975"/>
          <a:stretch/>
        </p:blipFill>
        <p:spPr>
          <a:xfrm>
            <a:off x="1789923" y="1845736"/>
            <a:ext cx="7929811" cy="4468293"/>
          </a:xfrm>
          <a:prstGeom prst="rect">
            <a:avLst/>
          </a:prstGeom>
        </p:spPr>
      </p:pic>
    </p:spTree>
    <p:extLst>
      <p:ext uri="{BB962C8B-B14F-4D97-AF65-F5344CB8AC3E}">
        <p14:creationId xmlns:p14="http://schemas.microsoft.com/office/powerpoint/2010/main" val="167184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50467"/>
            <a:ext cx="1278465" cy="1278465"/>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0" y="0"/>
            <a:ext cx="12192000" cy="584775"/>
          </a:xfrm>
          <a:prstGeom prst="rect">
            <a:avLst/>
          </a:prstGeom>
          <a:solidFill>
            <a:srgbClr val="3B3B3B"/>
          </a:solidFill>
        </p:spPr>
        <p:txBody>
          <a:bodyPr wrap="square" rtlCol="0">
            <a:spAutoFit/>
          </a:bodyPr>
          <a:lstStyle/>
          <a:p>
            <a:endParaRPr lang="en-US" sz="3200" b="1" i="0" dirty="0">
              <a:solidFill>
                <a:srgbClr val="000000"/>
              </a:solidFill>
              <a:effectLst/>
              <a:latin typeface="Helvetica Neue"/>
            </a:endParaRPr>
          </a:p>
        </p:txBody>
      </p:sp>
      <p:pic>
        <p:nvPicPr>
          <p:cNvPr id="3" name="Picture 2">
            <a:extLst>
              <a:ext uri="{FF2B5EF4-FFF2-40B4-BE49-F238E27FC236}">
                <a16:creationId xmlns:a16="http://schemas.microsoft.com/office/drawing/2014/main" id="{F1735954-2FB2-BC7A-67AD-D1C30991C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81" y="1057276"/>
            <a:ext cx="11738386" cy="5069408"/>
          </a:xfrm>
          <a:prstGeom prst="rect">
            <a:avLst/>
          </a:prstGeom>
        </p:spPr>
      </p:pic>
    </p:spTree>
    <p:extLst>
      <p:ext uri="{BB962C8B-B14F-4D97-AF65-F5344CB8AC3E}">
        <p14:creationId xmlns:p14="http://schemas.microsoft.com/office/powerpoint/2010/main" val="12344513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Data Glacier Internship</Template>
  <TotalTime>2915</TotalTime>
  <Words>800</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Helvetica Neue</vt:lpstr>
      <vt:lpstr>Lato Extended</vt:lpstr>
      <vt:lpstr>Sitka Subheading</vt:lpstr>
      <vt:lpstr>Wingdings</vt:lpstr>
      <vt:lpstr>Office Theme</vt:lpstr>
      <vt:lpstr>PowerPoint Presentation</vt:lpstr>
      <vt:lpstr>   Agenda</vt:lpstr>
      <vt:lpstr> Problem Statement</vt:lpstr>
      <vt:lpstr> Dataset Information</vt:lpstr>
      <vt:lpstr> Approach</vt:lpstr>
      <vt:lpstr> Correlation between variables</vt:lpstr>
      <vt:lpstr> Correlation KM travelled is highly correlated with Price Changed and Cost of Trip. </vt:lpstr>
      <vt:lpstr> Correlation  Users are correlated with Population . </vt:lpstr>
      <vt:lpstr>PowerPoint Presentation</vt:lpstr>
      <vt:lpstr> No of Users</vt:lpstr>
      <vt:lpstr> Profit Margin</vt:lpstr>
      <vt:lpstr> Profit in Year  Time period of data is from 2016 to 2018. </vt:lpstr>
      <vt:lpstr> Profit in Month Time period of data is from31/01/2016 to 31/12/2018. </vt:lpstr>
      <vt:lpstr> KM Travelled Distribution Number of km travelled in both cabs. </vt:lpstr>
      <vt:lpstr> Mode of payment Users preferred to pay with a card more than cash.</vt:lpstr>
      <vt:lpstr> Users per City User presence city wise. </vt:lpstr>
      <vt:lpstr> Price charged with respect to Distance </vt:lpstr>
      <vt:lpstr>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Abishek James</dc:creator>
  <cp:lastModifiedBy>Abishek James</cp:lastModifiedBy>
  <cp:revision>8</cp:revision>
  <dcterms:created xsi:type="dcterms:W3CDTF">2023-03-15T11:45:34Z</dcterms:created>
  <dcterms:modified xsi:type="dcterms:W3CDTF">2023-03-20T10:45:25Z</dcterms:modified>
</cp:coreProperties>
</file>